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79" r:id="rId9"/>
    <p:sldId id="280" r:id="rId10"/>
    <p:sldId id="281" r:id="rId11"/>
    <p:sldId id="278" r:id="rId12"/>
    <p:sldId id="273" r:id="rId13"/>
    <p:sldId id="265" r:id="rId14"/>
    <p:sldId id="275" r:id="rId15"/>
    <p:sldId id="276" r:id="rId16"/>
    <p:sldId id="282" r:id="rId17"/>
    <p:sldId id="266" r:id="rId18"/>
    <p:sldId id="272" r:id="rId19"/>
    <p:sldId id="268" r:id="rId20"/>
    <p:sldId id="269" r:id="rId21"/>
    <p:sldId id="270" r:id="rId22"/>
    <p:sldId id="271" r:id="rId23"/>
    <p:sldId id="277" r:id="rId24"/>
    <p:sldId id="259" r:id="rId25"/>
    <p:sldId id="264" r:id="rId26"/>
    <p:sldId id="274" r:id="rId27"/>
  </p:sldIdLst>
  <p:sldSz cx="9144000" cy="5143500" type="screen16x9"/>
  <p:notesSz cx="6858000" cy="9144000"/>
  <p:embeddedFontLst>
    <p:embeddedFont>
      <p:font typeface="Proxima Nov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elle Fernando" initials="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40"/>
  </p:normalViewPr>
  <p:slideViewPr>
    <p:cSldViewPr snapToGrid="0">
      <p:cViewPr varScale="1">
        <p:scale>
          <a:sx n="63" d="100"/>
          <a:sy n="63" d="100"/>
        </p:scale>
        <p:origin x="919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9f4a9b5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9f4a9b5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5eff82d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5eff82d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14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b0a749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9b0a749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99f4a9b5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99f4a9b5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99f4a9b5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99f4a9b5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99f4a9b5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99f4a9b5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abdc3f84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abdc3f84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acd191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acd191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abdc3f8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abdc3f84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abdc3f84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abdc3f84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99f4a9b5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99f4a9b5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99f4a9b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99f4a9b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99f4a9b5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99f4a9b5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a896916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a896916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99f4a9b5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99f4a9b5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45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99f4a9b5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99f4a9b5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D718-2703-F84D-B46B-989E120A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7A86-A304-9646-8575-075566A0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4C0-6D98-2648-838F-91F7185C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DD1-19F1-E54E-A4B6-F339A0CC136E}" type="datetimeFigureOut">
              <a:rPr lang="en-US" smtClean="0"/>
              <a:t>10/25/2025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05F97-7546-164A-868F-14C87A24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714FF-E3F0-E148-8838-8801D3CB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BE3-E1A8-7547-B3CC-EF55E23BD4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51500" y="98325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Data-Driven Interface to Optimize Presentation of Water Quality Metrics</a:t>
            </a:r>
            <a:endParaRPr sz="35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203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79" dirty="0"/>
              <a:t>Shaun C Fernando</a:t>
            </a:r>
            <a:endParaRPr sz="1679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lang="en" sz="1679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679"/>
              <a:t>January </a:t>
            </a:r>
            <a:r>
              <a:rPr lang="en" sz="1679" dirty="0"/>
              <a:t>2021</a:t>
            </a:r>
            <a:endParaRPr sz="167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8FAB-C618-BB41-A00E-5A299566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867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CD64D-D05E-7040-B298-1F2DE09D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95" y="1017724"/>
            <a:ext cx="5723809" cy="355883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FC078-7B86-3A47-BFC2-D481E48133ED}"/>
              </a:ext>
            </a:extLst>
          </p:cNvPr>
          <p:cNvSpPr txBox="1"/>
          <p:nvPr/>
        </p:nvSpPr>
        <p:spPr>
          <a:xfrm>
            <a:off x="1710095" y="4576556"/>
            <a:ext cx="572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LCD Display and Potentiometer Circuit</a:t>
            </a:r>
          </a:p>
        </p:txBody>
      </p:sp>
    </p:spTree>
    <p:extLst>
      <p:ext uri="{BB962C8B-B14F-4D97-AF65-F5344CB8AC3E}">
        <p14:creationId xmlns:p14="http://schemas.microsoft.com/office/powerpoint/2010/main" val="412003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E7CA-309C-E54F-B7C5-72E4750D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608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Procedure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0365D-6471-BF4C-8C7D-348262C05E8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AC299-0C87-E74F-9C69-362CF8117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" r="10337" b="-821"/>
          <a:stretch/>
        </p:blipFill>
        <p:spPr>
          <a:xfrm>
            <a:off x="2504994" y="740325"/>
            <a:ext cx="5260080" cy="44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66345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Results (1 Instance)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290543-1168-DA49-B38F-E5BC95AA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93" y="1152474"/>
            <a:ext cx="1873526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4360275-987E-D445-B828-FE93CEE1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" y="1152474"/>
            <a:ext cx="1828800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CA038656-7870-F947-98D8-8DA15D62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41484"/>
            <a:ext cx="1843709" cy="35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EB663CC0-3718-D94C-9C40-7AB4BB8C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48" y="1152474"/>
            <a:ext cx="1803952" cy="3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1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189470" y="59454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Results for pH Levels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7840E-BABF-44EB-9D67-D0BE9FA3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701133"/>
            <a:ext cx="3618911" cy="2156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F880C-607B-F54B-A37F-31C0B8CC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64" y="2927079"/>
            <a:ext cx="3878012" cy="2156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D8374-D6E0-8340-9606-CF3DEDDC0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018" y="701133"/>
            <a:ext cx="4096512" cy="2153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B722-A87C-CD4E-9FE6-EE7DF8DA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95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TDS Levels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58D39-8F6E-3C45-B252-A5976F5E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6" y="632601"/>
            <a:ext cx="3955500" cy="2190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09887-49B6-F944-BCF8-FA36E0E1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839" y="2882588"/>
            <a:ext cx="3221633" cy="2169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A935E-696F-8446-B2AB-FC7EBB46F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648" y="635729"/>
            <a:ext cx="4076656" cy="21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ED98-B049-0140-A0E9-3DF052F4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12" y="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Turbidity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13AC2-61C0-DF48-833E-AC667FAE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4" y="610116"/>
            <a:ext cx="4106866" cy="2261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5BF21-2670-6549-8FC2-2CFDE05C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41" y="610116"/>
            <a:ext cx="3901871" cy="2249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2DF22-7851-8747-93AE-215689EDD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37" y="2908875"/>
            <a:ext cx="4538725" cy="21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25F7-D8E2-EE40-83B9-92874FC9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28" y="26809"/>
            <a:ext cx="8520600" cy="53326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Temperature Levels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B708D-8151-C34B-834F-23CFA79A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4" y="609862"/>
            <a:ext cx="3889248" cy="2046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F2C-4D9B-EF4B-99EC-7FBCD892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63" y="609861"/>
            <a:ext cx="3544918" cy="204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1543B-D896-7742-975E-C92AED87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149" y="2706624"/>
            <a:ext cx="3544918" cy="23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76084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Conclusion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/>
              <a:t>The Arduino device collected water quality data efficiently and was easy to use 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/>
              <a:t>The website created with Figma displayed the data neatly and was easy to read and use</a:t>
            </a:r>
            <a:endParaRPr sz="235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199136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Limitations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Device needed to be plugged into the computer to run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Sensors needed to be calibrated once in a while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Device is not very portable</a:t>
            </a:r>
            <a:endParaRPr sz="2350" dirty="0"/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Code needed to be compiled and uploaded if device is not plugged into computer</a:t>
            </a:r>
            <a:endParaRPr sz="235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40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145348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Extensions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Make device wireless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 Bluetooth module to be able to immediately send data from the device to website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Make the device more portable by using a smaller microcontroller (Arduino Nano, Arduino Micro)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Include more parameters for water quality testing (Dissolved oxygen, electrical conductivity)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an I</a:t>
            </a:r>
            <a:r>
              <a:rPr lang="en" baseline="30000" dirty="0"/>
              <a:t>2</a:t>
            </a:r>
            <a:r>
              <a:rPr lang="en" dirty="0"/>
              <a:t>C Module for the LCD to decrease the amount of wires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698" y="199650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65325"/>
            <a:ext cx="5913900" cy="3825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Water Quality:</a:t>
            </a:r>
            <a:endParaRPr sz="2000" dirty="0"/>
          </a:p>
          <a:p>
            <a:pPr lvl="0" indent="-355600">
              <a:spcBef>
                <a:spcPts val="1200"/>
              </a:spcBef>
              <a:buSzPts val="2000"/>
            </a:pPr>
            <a:r>
              <a:rPr lang="en-US" sz="2000" dirty="0"/>
              <a:t>According to unesco.org, one in nine people worldwide uses drinking water from unimproved and unsafe sources</a:t>
            </a:r>
          </a:p>
          <a:p>
            <a:pPr lvl="0" indent="-355600">
              <a:spcBef>
                <a:spcPts val="1200"/>
              </a:spcBef>
              <a:buSzPts val="2000"/>
            </a:pPr>
            <a:r>
              <a:rPr lang="en" sz="2000" dirty="0"/>
              <a:t>Many people want to know what is in their water without having to buy expensive meters and tools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There are not many interfaces that display water quality data in the market that are easy to use and read</a:t>
            </a:r>
            <a:endParaRPr sz="20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450" y="624058"/>
            <a:ext cx="1972851" cy="20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001" y="2802525"/>
            <a:ext cx="2085750" cy="20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22987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Acknowledgements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mom for her support!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Water quality is an area that impacts everyone on this planet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Arduino can be used for projects like collecting and storing data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Figma is a site that can create wireframes, which can act as websites or apps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 dirty="0">
                <a:solidFill>
                  <a:srgbClr val="FF0000"/>
                </a:solidFill>
              </a:rPr>
              <a:t>How I use Arduino to create a device to collect and store water quality data and create a website using Figma to interpret this data in a user-friendly way</a:t>
            </a:r>
            <a:endParaRPr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was sketched out in TinkerCad for planning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 pins were soldered onto LCD to fit into breadboard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(with 4.7k ohm resistor), TDS, pH, and Turbidity sensors were wired into Arduino and breadboard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LCD(with 220 ohm resistor) and bluetooth module were wired into breadboard and Arduino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was written in Arduino IDE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samples from different spots were taken from each of five rivers and creeks, and data was recorded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User-friendly mock-interface was made to show and interpret data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C3C-2F6F-6747-8E1A-FB9D31CB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AF68-FACE-AA43-9CA1-46B8602D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350" dirty="0"/>
              <a:t>Null Hypothesis: The Arduino-based device is not accurate and the app created using Figma does not display the data in a user-friendly way</a:t>
            </a:r>
          </a:p>
          <a:p>
            <a:endParaRPr lang="en-US" sz="2350" dirty="0">
              <a:solidFill>
                <a:srgbClr val="FF0000"/>
              </a:solidFill>
            </a:endParaRPr>
          </a:p>
          <a:p>
            <a:r>
              <a:rPr lang="en-US" sz="2350" dirty="0"/>
              <a:t>Alternative Hypothesis: The Arduino-based device is accurate and the app created using Figma displays the data in a user-friendly way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5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(cont.)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Figma:</a:t>
            </a:r>
            <a:endParaRPr sz="2000" dirty="0"/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Figma is a web-based prototyping tool that allows users to create any graphics that they desire</a:t>
            </a:r>
            <a:endParaRPr sz="2000" dirty="0"/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Figma has the ability to create representations of apps and websites using wireframes</a:t>
            </a:r>
            <a:endParaRPr sz="2000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574" y="246598"/>
            <a:ext cx="3932727" cy="18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 dirty="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1189"/>
            <a:ext cx="7695250" cy="457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F709BC-A8AB-DF41-AA80-DCAB9FBCA910}"/>
              </a:ext>
            </a:extLst>
          </p:cNvPr>
          <p:cNvSpPr/>
          <p:nvPr/>
        </p:nvSpPr>
        <p:spPr>
          <a:xfrm>
            <a:off x="389614" y="787229"/>
            <a:ext cx="8554670" cy="41187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01779-8858-D547-8A8B-4D3F4E07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82" y="-41885"/>
            <a:ext cx="7886700" cy="59719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 Diagram</a:t>
            </a:r>
          </a:p>
        </p:txBody>
      </p:sp>
      <p:pic>
        <p:nvPicPr>
          <p:cNvPr id="5" name="Graphic 4" descr="Wave">
            <a:extLst>
              <a:ext uri="{FF2B5EF4-FFF2-40B4-BE49-F238E27FC236}">
                <a16:creationId xmlns:a16="http://schemas.microsoft.com/office/drawing/2014/main" id="{199A832D-C865-4543-BC4D-B7C1C065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76" y="1847179"/>
            <a:ext cx="1517073" cy="15170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9B2B41-4AFE-F841-AD92-EDC64E9FB2F4}"/>
              </a:ext>
            </a:extLst>
          </p:cNvPr>
          <p:cNvCxnSpPr/>
          <p:nvPr/>
        </p:nvCxnSpPr>
        <p:spPr>
          <a:xfrm>
            <a:off x="1342153" y="2646790"/>
            <a:ext cx="955964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ED4C4-6472-8C4B-9794-03E9636A8F49}"/>
              </a:ext>
            </a:extLst>
          </p:cNvPr>
          <p:cNvCxnSpPr>
            <a:cxnSpLocks/>
          </p:cNvCxnSpPr>
          <p:nvPr/>
        </p:nvCxnSpPr>
        <p:spPr>
          <a:xfrm>
            <a:off x="6883158" y="2746771"/>
            <a:ext cx="694001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ownload from cloud">
            <a:extLst>
              <a:ext uri="{FF2B5EF4-FFF2-40B4-BE49-F238E27FC236}">
                <a16:creationId xmlns:a16="http://schemas.microsoft.com/office/drawing/2014/main" id="{98C8545E-51CC-D04C-9E51-901C2D093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789" y="769074"/>
            <a:ext cx="896352" cy="685800"/>
          </a:xfrm>
          <a:prstGeom prst="rect">
            <a:avLst/>
          </a:prstGeom>
        </p:spPr>
      </p:pic>
      <p:pic>
        <p:nvPicPr>
          <p:cNvPr id="16" name="Graphic 15" descr="Smart Phone">
            <a:extLst>
              <a:ext uri="{FF2B5EF4-FFF2-40B4-BE49-F238E27FC236}">
                <a16:creationId xmlns:a16="http://schemas.microsoft.com/office/drawing/2014/main" id="{B33B9577-AFAC-A34B-91CC-126209282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4603" y="2130441"/>
            <a:ext cx="1092841" cy="1092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D67866-EFD0-2A48-A104-35F8506E9007}"/>
              </a:ext>
            </a:extLst>
          </p:cNvPr>
          <p:cNvCxnSpPr>
            <a:cxnSpLocks/>
          </p:cNvCxnSpPr>
          <p:nvPr/>
        </p:nvCxnSpPr>
        <p:spPr>
          <a:xfrm>
            <a:off x="7841023" y="1566962"/>
            <a:ext cx="0" cy="48808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662AD8-62EA-9E4A-8CE5-EA0AAAD3EB74}"/>
              </a:ext>
            </a:extLst>
          </p:cNvPr>
          <p:cNvSpPr txBox="1"/>
          <p:nvPr/>
        </p:nvSpPr>
        <p:spPr>
          <a:xfrm>
            <a:off x="266882" y="4081713"/>
            <a:ext cx="16816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Water 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657351-7170-4147-9060-2FCAFBCE33F5}"/>
              </a:ext>
            </a:extLst>
          </p:cNvPr>
          <p:cNvSpPr txBox="1"/>
          <p:nvPr/>
        </p:nvSpPr>
        <p:spPr>
          <a:xfrm>
            <a:off x="2798751" y="4076185"/>
            <a:ext cx="30742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Component based tier to Collect Data, Store and Transmit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F42F7-20CC-974D-AA29-DDEA5DD44409}"/>
              </a:ext>
            </a:extLst>
          </p:cNvPr>
          <p:cNvSpPr txBox="1"/>
          <p:nvPr/>
        </p:nvSpPr>
        <p:spPr>
          <a:xfrm>
            <a:off x="7072699" y="4076185"/>
            <a:ext cx="1681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Presentation </a:t>
            </a:r>
          </a:p>
          <a:p>
            <a:pPr algn="ctr"/>
            <a:r>
              <a:rPr lang="en-US" sz="1050" b="1" dirty="0"/>
              <a:t>Tier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C0528-A711-9F46-AE36-46A37638A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629" y="984510"/>
            <a:ext cx="1730699" cy="879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62FE7-B9A4-7F4E-AC94-229A8BB6F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2942" y="1165595"/>
            <a:ext cx="1283518" cy="8796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0BC968-A910-AE40-9821-DE8284447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3956" y="2455486"/>
            <a:ext cx="1184804" cy="1036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5DEE23-BAC1-2B44-A8CC-51B197A0F0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836" y="2383758"/>
            <a:ext cx="1730699" cy="1285617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BB63C19-3AF8-3F44-B7EF-E199A15F412B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 rot="16200000" flipH="1">
            <a:off x="2803765" y="1961337"/>
            <a:ext cx="519634" cy="325207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FECC583-954B-8949-A0DD-F6A17EAFF49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04288" y="1605401"/>
            <a:ext cx="308654" cy="756265"/>
          </a:xfrm>
          <a:prstGeom prst="bentConnector2">
            <a:avLst/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F3748C6-AA94-A748-BB84-543ACB45D378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4091536" y="3026568"/>
            <a:ext cx="689361" cy="232529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91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F676AC7B-B907-3D4E-858F-9C7B5BC162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2672" y="2161886"/>
            <a:ext cx="685800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A838B6-849B-914F-B8D0-99AE20AD1FF6}"/>
              </a:ext>
            </a:extLst>
          </p:cNvPr>
          <p:cNvSpPr txBox="1"/>
          <p:nvPr/>
        </p:nvSpPr>
        <p:spPr>
          <a:xfrm>
            <a:off x="7603684" y="1811002"/>
            <a:ext cx="1681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User</a:t>
            </a:r>
          </a:p>
          <a:p>
            <a:pPr algn="ctr"/>
            <a:r>
              <a:rPr lang="en-US" sz="1050" b="1" dirty="0"/>
              <a:t>base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B2C24C85-5BF4-4D95-A8C1-44DB28983C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7488" y="2308882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FA8A16-ACB2-412A-8176-6F3A343F9702}"/>
              </a:ext>
            </a:extLst>
          </p:cNvPr>
          <p:cNvCxnSpPr/>
          <p:nvPr/>
        </p:nvCxnSpPr>
        <p:spPr>
          <a:xfrm>
            <a:off x="5341740" y="2805259"/>
            <a:ext cx="955964" cy="0"/>
          </a:xfrm>
          <a:prstGeom prst="straightConnector1">
            <a:avLst/>
          </a:prstGeom>
          <a:ln w="8255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7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190651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Background</a:t>
            </a:r>
            <a:r>
              <a:rPr lang="en" dirty="0">
                <a:solidFill>
                  <a:schemeClr val="bg1"/>
                </a:solidFill>
              </a:rPr>
              <a:t> (cont.)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4100"/>
            <a:ext cx="4914900" cy="3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Arduino: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 easy to use microcontroller that uses the Arduino IDE software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There are many Arduino-compatible sensors on the market for any project 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75" y="493300"/>
            <a:ext cx="2581925" cy="19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819" y="2670737"/>
            <a:ext cx="2139149" cy="21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222188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Problem Statement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55600">
              <a:spcBef>
                <a:spcPts val="1000"/>
              </a:spcBef>
              <a:buSzPts val="2000"/>
            </a:pPr>
            <a:r>
              <a:rPr lang="en-US" sz="2800" dirty="0">
                <a:sym typeface="Calibri"/>
              </a:rPr>
              <a:t>Water quality plays an essential part in our world</a:t>
            </a:r>
          </a:p>
          <a:p>
            <a:pPr indent="-355600">
              <a:spcBef>
                <a:spcPts val="1000"/>
              </a:spcBef>
              <a:buSzPts val="2000"/>
            </a:pPr>
            <a:r>
              <a:rPr lang="en-US" sz="2800" dirty="0">
                <a:sym typeface="Calibri"/>
              </a:rPr>
              <a:t>Due to the lack of a low cost, easy to use system, many people don’t have access to water quality data</a:t>
            </a:r>
          </a:p>
          <a:p>
            <a:pPr indent="-355600">
              <a:spcBef>
                <a:spcPts val="1000"/>
              </a:spcBef>
              <a:buSzPts val="2000"/>
            </a:pPr>
            <a:endParaRPr sz="2800" dirty="0">
              <a:sym typeface="Calibri"/>
            </a:endParaRPr>
          </a:p>
          <a:p>
            <a:pPr marL="342900">
              <a:spcBef>
                <a:spcPts val="1000"/>
              </a:spcBef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>
              <a:spcBef>
                <a:spcPts val="1000"/>
              </a:spcBef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60716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Design Objectives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Use Arduino to test water quality and gather water quality data</a:t>
            </a:r>
            <a:endParaRPr sz="2350" dirty="0"/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●"/>
            </a:pPr>
            <a:r>
              <a:rPr lang="en" sz="2350" dirty="0"/>
              <a:t>Prototype a user-friendly app to easily read and interpret data from the Arduino device</a:t>
            </a:r>
            <a:endParaRPr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9145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Materials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4B8CC-1377-D247-B158-359CBDA6DF4E}"/>
              </a:ext>
            </a:extLst>
          </p:cNvPr>
          <p:cNvSpPr/>
          <p:nvPr/>
        </p:nvSpPr>
        <p:spPr>
          <a:xfrm>
            <a:off x="311700" y="1170878"/>
            <a:ext cx="6546300" cy="338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Arduino Uno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Arduino IDE Software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Breadboard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20x4 LCD Display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DS18B20 Temperature Sensor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pH Sensor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TDS Sensor</a:t>
            </a:r>
          </a:p>
          <a:p>
            <a:pPr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Turbidity Sensor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194EF-357D-6B46-8C49-E24DF14BA93D}"/>
              </a:ext>
            </a:extLst>
          </p:cNvPr>
          <p:cNvSpPr/>
          <p:nvPr/>
        </p:nvSpPr>
        <p:spPr>
          <a:xfrm>
            <a:off x="4482789" y="1170878"/>
            <a:ext cx="4572000" cy="39496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Data Logging Shield v1.0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SD Card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10k Ohm Potentiometer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220 Ohm Resistor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4.7k Ohm Resistor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Jumper Wires</a:t>
            </a:r>
          </a:p>
          <a:p>
            <a:pPr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  <a:t> Soldering Iron Kit</a:t>
            </a:r>
          </a:p>
          <a:p>
            <a:pPr>
              <a:lnSpc>
                <a:spcPct val="150000"/>
              </a:lnSpc>
            </a:pPr>
            <a:br>
              <a:rPr lang="en-US" sz="1800" dirty="0">
                <a:solidFill>
                  <a:srgbClr val="616161"/>
                </a:solidFill>
                <a:latin typeface="Proxima Nova" panose="02000506030000020004" pitchFamily="2" charset="0"/>
              </a:rPr>
            </a:br>
            <a:endParaRPr lang="en-US" sz="1800" dirty="0">
              <a:solidFill>
                <a:srgbClr val="616161"/>
              </a:solidFill>
              <a:latin typeface="Proxima Nova" panose="0200050603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694" y="182632"/>
            <a:ext cx="8520600" cy="572700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Circuit Diagram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0" y="1017725"/>
            <a:ext cx="7731588" cy="3820973"/>
          </a:xfrm>
          <a:prstGeom prst="rect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52F8-9AC8-F644-ABAA-4B55F729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2" y="147864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B7983-6E75-8F48-B4AC-11E29FA5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006915"/>
            <a:ext cx="4210383" cy="312966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51457-1EF5-3C40-8C81-5515FE70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56" y="1006914"/>
            <a:ext cx="4637032" cy="312966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4F240-184F-E34D-B68B-956D82F81CB8}"/>
              </a:ext>
            </a:extLst>
          </p:cNvPr>
          <p:cNvSpPr txBox="1"/>
          <p:nvPr/>
        </p:nvSpPr>
        <p:spPr>
          <a:xfrm>
            <a:off x="134112" y="4136584"/>
            <a:ext cx="421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 Sensor 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ED850-11B4-4345-8993-F4E22D545F84}"/>
              </a:ext>
            </a:extLst>
          </p:cNvPr>
          <p:cNvSpPr txBox="1"/>
          <p:nvPr/>
        </p:nvSpPr>
        <p:spPr>
          <a:xfrm>
            <a:off x="4372856" y="4136584"/>
            <a:ext cx="477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TDS Sensor Circuit</a:t>
            </a:r>
          </a:p>
        </p:txBody>
      </p:sp>
    </p:spTree>
    <p:extLst>
      <p:ext uri="{BB962C8B-B14F-4D97-AF65-F5344CB8AC3E}">
        <p14:creationId xmlns:p14="http://schemas.microsoft.com/office/powerpoint/2010/main" val="8204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C9F9-2F35-DD4F-9590-DC6A97E7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8" y="168400"/>
            <a:ext cx="8520600" cy="5727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Circuit Diagram Breakdown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A8230-BB31-2D4B-AC39-2D8CD12F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6" y="1223097"/>
            <a:ext cx="4499685" cy="299979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E8F18-9B51-EB43-960C-7958AA74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15" y="1223098"/>
            <a:ext cx="4383899" cy="299978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65F00-877C-2840-ACC2-38CA0DA91A0F}"/>
              </a:ext>
            </a:extLst>
          </p:cNvPr>
          <p:cNvSpPr txBox="1"/>
          <p:nvPr/>
        </p:nvSpPr>
        <p:spPr>
          <a:xfrm>
            <a:off x="115786" y="4222887"/>
            <a:ext cx="449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 Sensor Circuit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1387-9B1A-444F-910D-BC6F97AB1657}"/>
              </a:ext>
            </a:extLst>
          </p:cNvPr>
          <p:cNvSpPr txBox="1"/>
          <p:nvPr/>
        </p:nvSpPr>
        <p:spPr>
          <a:xfrm>
            <a:off x="4756830" y="4222887"/>
            <a:ext cx="438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Turbidity Sensor Circuit</a:t>
            </a:r>
          </a:p>
        </p:txBody>
      </p:sp>
    </p:spTree>
    <p:extLst>
      <p:ext uri="{BB962C8B-B14F-4D97-AF65-F5344CB8AC3E}">
        <p14:creationId xmlns:p14="http://schemas.microsoft.com/office/powerpoint/2010/main" val="167552633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674</Words>
  <Application>Microsoft Office PowerPoint</Application>
  <PresentationFormat>On-screen Show (16:9)</PresentationFormat>
  <Paragraphs>101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Arial</vt:lpstr>
      <vt:lpstr>Proxima Nova</vt:lpstr>
      <vt:lpstr>Spearmint</vt:lpstr>
      <vt:lpstr>A Data-Driven Interface to Optimize Presentation of Water Quality Metrics</vt:lpstr>
      <vt:lpstr>Background</vt:lpstr>
      <vt:lpstr>Background (cont.)</vt:lpstr>
      <vt:lpstr>Problem Statement</vt:lpstr>
      <vt:lpstr>Design Objectives</vt:lpstr>
      <vt:lpstr>Materials</vt:lpstr>
      <vt:lpstr>Circuit Diagram</vt:lpstr>
      <vt:lpstr>Circuit Diagram Breakdown</vt:lpstr>
      <vt:lpstr>Circuit Diagram Breakdown (cont.)</vt:lpstr>
      <vt:lpstr>Circuit Diagram Breakdown (cont.)</vt:lpstr>
      <vt:lpstr>Procedure </vt:lpstr>
      <vt:lpstr>Results (1 Instance)</vt:lpstr>
      <vt:lpstr>Results for pH Levels</vt:lpstr>
      <vt:lpstr>Results for TDS Levels</vt:lpstr>
      <vt:lpstr>Results for Turbidity Levels</vt:lpstr>
      <vt:lpstr>Results for Temperature Levels</vt:lpstr>
      <vt:lpstr>Conclusion</vt:lpstr>
      <vt:lpstr>Limitations</vt:lpstr>
      <vt:lpstr>Extensions</vt:lpstr>
      <vt:lpstr>Acknowledgements</vt:lpstr>
      <vt:lpstr>Rationale</vt:lpstr>
      <vt:lpstr>Procedure</vt:lpstr>
      <vt:lpstr>Hypothesis</vt:lpstr>
      <vt:lpstr>Background (cont.)</vt:lpstr>
      <vt:lpstr>Procedure</vt:lpstr>
      <vt:lpstr>Component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Interface to Optimize Presentation of Water Quality Metrics</dc:title>
  <dc:creator>Placida Fernando</dc:creator>
  <cp:lastModifiedBy>Placida Fernando</cp:lastModifiedBy>
  <cp:revision>29</cp:revision>
  <dcterms:modified xsi:type="dcterms:W3CDTF">2025-10-25T06:29:34Z</dcterms:modified>
</cp:coreProperties>
</file>